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256" r:id="rId3"/>
    <p:sldId id="262" r:id="rId4"/>
    <p:sldId id="265" r:id="rId5"/>
    <p:sldId id="258" r:id="rId6"/>
    <p:sldId id="277" r:id="rId7"/>
    <p:sldId id="274" r:id="rId8"/>
    <p:sldId id="276" r:id="rId9"/>
    <p:sldId id="275" r:id="rId10"/>
    <p:sldId id="267" r:id="rId11"/>
    <p:sldId id="268" r:id="rId12"/>
    <p:sldId id="269" r:id="rId13"/>
    <p:sldId id="271" r:id="rId14"/>
    <p:sldId id="272" r:id="rId15"/>
    <p:sldId id="273" r:id="rId16"/>
    <p:sldId id="26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5651" autoAdjust="0"/>
  </p:normalViewPr>
  <p:slideViewPr>
    <p:cSldViewPr>
      <p:cViewPr varScale="1">
        <p:scale>
          <a:sx n="49" d="100"/>
          <a:sy n="49" d="100"/>
        </p:scale>
        <p:origin x="1786" y="53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BACDA-8280-4CF1-881E-8BDA0C47DBF5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F6877D-E3C1-4EC5-983B-B65EF99781C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23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Please ask tough questions and challenge me,</a:t>
            </a:r>
            <a:r>
              <a:rPr lang="en-US" baseline="0" dirty="0" smtClean="0"/>
              <a:t> give me feedback and help me improve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68546-8FE3-4697-98A1-CE523A4AB12D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7032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AOP is not a silver bullet</a:t>
            </a:r>
          </a:p>
          <a:p>
            <a:r>
              <a:rPr lang="en-US" dirty="0" smtClean="0"/>
              <a:t>It’s not always appropriate, there are trade-offs</a:t>
            </a:r>
          </a:p>
          <a:p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baseline="0" dirty="0" smtClean="0"/>
              <a:t>the weaving process instead of a bunch of repetitive code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dependency on a 3</a:t>
            </a:r>
            <a:r>
              <a:rPr lang="en-US" baseline="30000" dirty="0" smtClean="0"/>
              <a:t>rd</a:t>
            </a:r>
            <a:r>
              <a:rPr lang="en-US" dirty="0" smtClean="0"/>
              <a:t> party library,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licensing</a:t>
            </a:r>
            <a:r>
              <a:rPr lang="en-US" baseline="0" dirty="0" smtClean="0"/>
              <a:t> costs and restrictions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cost savings</a:t>
            </a:r>
          </a:p>
          <a:p>
            <a:pPr>
              <a:buFont typeface="Arial" charset="0"/>
              <a:buChar char="•"/>
            </a:pPr>
            <a:r>
              <a:rPr lang="en-US" baseline="0" dirty="0" smtClean="0"/>
              <a:t>large projects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small projects, etc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392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</a:t>
            </a:r>
            <a:r>
              <a:rPr lang="en-US" baseline="0" dirty="0" smtClean="0"/>
              <a:t> you use a post-compile tool like </a:t>
            </a:r>
            <a:r>
              <a:rPr lang="en-US" baseline="0" dirty="0" err="1" smtClean="0"/>
              <a:t>PostSharp</a:t>
            </a:r>
            <a:r>
              <a:rPr lang="en-US" baseline="0" dirty="0" smtClean="0"/>
              <a:t> then unit testing is something that requires extra work</a:t>
            </a:r>
          </a:p>
          <a:p>
            <a:r>
              <a:rPr lang="en-US" baseline="0" dirty="0" smtClean="0"/>
              <a:t>Because the code that ultimately gets compiled is all combined into one class</a:t>
            </a:r>
          </a:p>
          <a:p>
            <a:r>
              <a:rPr lang="en-US" baseline="0" dirty="0" smtClean="0"/>
              <a:t>You need a way to manage dependencies, test the aspects, and test code without aspects applied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96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Another layer of indirection</a:t>
            </a:r>
          </a:p>
          <a:p>
            <a:r>
              <a:rPr lang="en-US" dirty="0" smtClean="0"/>
              <a:t>Keep aspects thin, have them delegate to another class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plain old object that’s not tied to a specific AOP framework</a:t>
            </a:r>
          </a:p>
          <a:p>
            <a:r>
              <a:rPr lang="en-US" baseline="0" dirty="0" smtClean="0"/>
              <a:t>And since the aspects themselves are extremely thin, you can easily test the plain-old-object directly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9016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452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Reduce spaghetti code</a:t>
            </a:r>
            <a:r>
              <a:rPr lang="en-US" baseline="0" dirty="0" smtClean="0"/>
              <a:t> – cross cutting concerns code that gets tangled up with other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04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Reduce repetition</a:t>
            </a:r>
            <a:r>
              <a:rPr lang="en-US" baseline="0" dirty="0" smtClean="0"/>
              <a:t> and boilerplate – less is more, let’s avoid writing the same thing over and over if we can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3506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569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54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Business</a:t>
            </a:r>
            <a:r>
              <a:rPr lang="en-US" baseline="0" dirty="0" smtClean="0"/>
              <a:t> logic AND logging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Tangling: how</a:t>
            </a:r>
            <a:r>
              <a:rPr lang="en-US" baseline="0" dirty="0" smtClean="0"/>
              <a:t> do we split out the logging code to encapsulate it?</a:t>
            </a:r>
          </a:p>
          <a:p>
            <a:r>
              <a:rPr lang="en-US" baseline="0" dirty="0" smtClean="0"/>
              <a:t>Scattering: how do we re-use the encapsulate code?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4697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Aspect-oriented programming introduce the idea of “weaving”</a:t>
            </a:r>
          </a:p>
          <a:p>
            <a:r>
              <a:rPr lang="en-US" dirty="0" smtClean="0"/>
              <a:t>So you take the logging out of the business modules</a:t>
            </a:r>
          </a:p>
          <a:p>
            <a:r>
              <a:rPr lang="en-US" dirty="0" smtClean="0"/>
              <a:t>Put logging into it’s own</a:t>
            </a:r>
            <a:r>
              <a:rPr lang="en-US" baseline="0" dirty="0" smtClean="0"/>
              <a:t> class, called an “aspect”</a:t>
            </a:r>
          </a:p>
          <a:p>
            <a:r>
              <a:rPr lang="en-US" baseline="0" dirty="0" smtClean="0"/>
              <a:t>Tell the AOP tool which modules that the logging aspect should be applied to</a:t>
            </a:r>
          </a:p>
          <a:p>
            <a:r>
              <a:rPr lang="en-US" baseline="0" dirty="0" smtClean="0"/>
              <a:t>The AOP tool will “weave” them together (possibly right after compiling, possibly at runtime)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“generated” code still looks and runs basically like it did before</a:t>
            </a:r>
          </a:p>
          <a:p>
            <a:r>
              <a:rPr lang="en-US" baseline="0" dirty="0" smtClean="0"/>
              <a:t>But the code you maintain and work with is nicely separated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9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want to go through all of them</a:t>
            </a:r>
          </a:p>
          <a:p>
            <a:r>
              <a:rPr lang="en-US" dirty="0" smtClean="0"/>
              <a:t>But</a:t>
            </a:r>
            <a:r>
              <a:rPr lang="en-US" baseline="0" dirty="0" smtClean="0"/>
              <a:t> if we’re short on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253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project is demo</a:t>
            </a:r>
            <a:r>
              <a:rPr lang="en-US" baseline="0" dirty="0" smtClean="0"/>
              <a:t> code, it’s contrived</a:t>
            </a:r>
          </a:p>
          <a:p>
            <a:endParaRPr lang="en-US" dirty="0" smtClean="0"/>
          </a:p>
          <a:p>
            <a:r>
              <a:rPr lang="en-US" dirty="0" smtClean="0"/>
              <a:t>I chose MVC because</a:t>
            </a:r>
            <a:r>
              <a:rPr lang="en-US" baseline="0" dirty="0" smtClean="0"/>
              <a:t> I’m familiar with it and it makes DI pretty easy, but there’s nothing special about it for this demo</a:t>
            </a:r>
          </a:p>
          <a:p>
            <a:r>
              <a:rPr lang="en-US" dirty="0" smtClean="0"/>
              <a:t>We</a:t>
            </a:r>
            <a:r>
              <a:rPr lang="en-US" baseline="0" dirty="0" smtClean="0"/>
              <a:t> only have one report, but try to imagine an application with multiple reports</a:t>
            </a:r>
          </a:p>
          <a:p>
            <a:r>
              <a:rPr lang="en-US" baseline="0" dirty="0" smtClean="0"/>
              <a:t>The service layer does nothing but call the data layer</a:t>
            </a:r>
          </a:p>
          <a:p>
            <a:r>
              <a:rPr lang="en-US" baseline="0" dirty="0" smtClean="0"/>
              <a:t>-in a real app it would likely have more logic</a:t>
            </a:r>
          </a:p>
          <a:p>
            <a:r>
              <a:rPr lang="en-US" baseline="0" dirty="0" smtClean="0"/>
              <a:t>We’ll use ASP.NET’s cache, but there’s nothing special about it, you can use other caching frameworks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64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Bullet_coming_from_S&amp;W.jp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mmons.wikimedia.org/wiki/File:Test_(student_assessment).jpe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topedia.com/items/flickr-2683571037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bout.me/mgroves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anning.com/groves" TargetMode="External"/><Relationship Id="rId5" Type="http://schemas.openxmlformats.org/officeDocument/2006/relationships/hyperlink" Target="http://crosscuttingconcerns.com/" TargetMode="External"/><Relationship Id="rId4" Type="http://schemas.openxmlformats.org/officeDocument/2006/relationships/hyperlink" Target="https://github.com/mgroves/AOPForYouAndM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/en/spaghetti-spaghetti-carbonara-7115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yntopia/6005866895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rosscuttingconcern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://manning.com/grove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mmons.wikimedia.org/wiki/File:Hungarian_Antique_three-column_full-keyboard_cash_register_1902.jpg" TargetMode="External"/><Relationship Id="rId5" Type="http://schemas.openxmlformats.org/officeDocument/2006/relationships/hyperlink" Target="http://commons.wikimedia.org/wiki/File:Logging_operations_at_Millmoor_Rig_-_geograph.org.uk_-_530424.jpg" TargetMode="Externa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{ AOP For You And Me }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{ Matthew D. Groves 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Assume you are familiar with…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C# / .NET</a:t>
            </a:r>
          </a:p>
          <a:p>
            <a:r>
              <a:rPr lang="en-US" dirty="0" smtClean="0"/>
              <a:t>ASP.NET MVC</a:t>
            </a:r>
          </a:p>
          <a:p>
            <a:r>
              <a:rPr lang="en-US" dirty="0" smtClean="0"/>
              <a:t>DI: Dependency Injection / Inversion</a:t>
            </a:r>
          </a:p>
          <a:p>
            <a:r>
              <a:rPr lang="en-US" dirty="0" err="1" smtClean="0"/>
              <a:t>StructureMap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Sample Project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ASP.NET MVC</a:t>
            </a:r>
          </a:p>
          <a:p>
            <a:r>
              <a:rPr lang="en-US" dirty="0" smtClean="0"/>
              <a:t>Reporting application</a:t>
            </a:r>
          </a:p>
          <a:p>
            <a:r>
              <a:rPr lang="en-US" dirty="0" smtClean="0"/>
              <a:t>Three layers: UI, service, data</a:t>
            </a:r>
          </a:p>
          <a:p>
            <a:r>
              <a:rPr lang="en-US" dirty="0" smtClean="0"/>
              <a:t>Data layer is just supplying random data</a:t>
            </a:r>
          </a:p>
          <a:p>
            <a:r>
              <a:rPr lang="en-US" dirty="0" smtClean="0"/>
              <a:t>Use ASP.NET Cache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/>
          <a:lstStyle/>
          <a:p>
            <a:r>
              <a:rPr lang="en-US" dirty="0" smtClean="0"/>
              <a:t>{ Code 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05000" y="6488668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https://commons.wikimedia.org/wiki/File:Bullet_coming_from_S%26W.jpg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66800" y="1219200"/>
            <a:ext cx="7078001" cy="444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&quot;No&quot; Symbol 3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upload.wikimedia.org/wikipedia/commons/a/a8/Test_%28student_assessment%29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762000"/>
            <a:ext cx="7670944" cy="52578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057400" y="6488668"/>
            <a:ext cx="7086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4"/>
              </a:rPr>
              <a:t>http://commons.wikimedia.org/wiki/File:Test_(student_assessment).jpeg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62400" y="6488668"/>
            <a:ext cx="518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http://www.fotopedia.com/items/flickr-2683571037</a:t>
            </a:r>
            <a:endParaRPr lang="en-US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657225"/>
            <a:ext cx="8260098" cy="543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&quot;No&quot; Symbol 5"/>
          <p:cNvSpPr/>
          <p:nvPr/>
        </p:nvSpPr>
        <p:spPr>
          <a:xfrm>
            <a:off x="4419600" y="1676400"/>
            <a:ext cx="4191000" cy="35814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066800"/>
            <a:ext cx="39624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b="1" dirty="0" smtClean="0">
                <a:solidFill>
                  <a:srgbClr val="00B050"/>
                </a:solidFill>
                <a:latin typeface="Wingdings" pitchFamily="2" charset="2"/>
              </a:rPr>
              <a:t>C</a:t>
            </a:r>
            <a:endParaRPr lang="en-US" sz="34400" b="1" dirty="0">
              <a:solidFill>
                <a:srgbClr val="00B050"/>
              </a:solidFill>
              <a:latin typeface="Wingdings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Contact me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600200"/>
            <a:ext cx="8229600" cy="4525963"/>
          </a:xfrm>
        </p:spPr>
        <p:txBody>
          <a:bodyPr/>
          <a:lstStyle/>
          <a:p>
            <a:pPr>
              <a:buNone/>
            </a:pPr>
            <a:r>
              <a:rPr lang="en-US" dirty="0" smtClean="0">
                <a:hlinkClick r:id="rId3"/>
              </a:rPr>
              <a:t>http://</a:t>
            </a:r>
            <a:r>
              <a:rPr lang="en-US" dirty="0" smtClean="0">
                <a:hlinkClick r:id="rId3"/>
              </a:rPr>
              <a:t>about.me/mgroves</a:t>
            </a:r>
            <a:endParaRPr lang="en-US" dirty="0" smtClean="0"/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sz="2000" dirty="0">
                <a:hlinkClick r:id="rId4"/>
              </a:rPr>
              <a:t>https://</a:t>
            </a:r>
            <a:r>
              <a:rPr lang="en-US" sz="2000" dirty="0" smtClean="0">
                <a:hlinkClick r:id="rId4"/>
              </a:rPr>
              <a:t>github.com/mgroves/AOPForYouAndMe</a:t>
            </a:r>
            <a:endParaRPr lang="en-US" sz="2000" dirty="0" smtClean="0"/>
          </a:p>
          <a:p>
            <a:pPr>
              <a:buNone/>
            </a:pPr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4191000"/>
            <a:ext cx="52578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hlinkClick r:id="rId5"/>
              </a:rPr>
              <a:t>http://crosscuttingconcerns.com</a:t>
            </a:r>
            <a:endParaRPr lang="en-US" sz="2800" dirty="0" smtClean="0"/>
          </a:p>
          <a:p>
            <a:pPr algn="ctr"/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>
                <a:hlinkClick r:id="rId6"/>
              </a:rPr>
              <a:t>http://manning.com/groves</a:t>
            </a:r>
            <a:endParaRPr lang="en-US" sz="2800" dirty="0" smtClean="0"/>
          </a:p>
          <a:p>
            <a:pPr algn="ctr"/>
            <a:endParaRPr lang="en-US" sz="2800" dirty="0" smtClean="0"/>
          </a:p>
          <a:p>
            <a:pPr algn="ctr"/>
            <a:r>
              <a:rPr lang="en-US" sz="2800" dirty="0" smtClean="0"/>
              <a:t>42% off code: </a:t>
            </a:r>
            <a:r>
              <a:rPr lang="en-US" sz="2800" b="1" dirty="0" smtClean="0"/>
              <a:t>12mp25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369729" y="1905000"/>
            <a:ext cx="3774271" cy="472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A little about me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I’ve been writing code since I was 8</a:t>
            </a:r>
          </a:p>
          <a:p>
            <a:r>
              <a:rPr lang="en-US" dirty="0" smtClean="0"/>
              <a:t>I mainly work with .NET, but I also work with PHP and other OSS</a:t>
            </a:r>
          </a:p>
          <a:p>
            <a:r>
              <a:rPr lang="en-US" dirty="0" smtClean="0"/>
              <a:t>BS, MBA, “professor” at Capital University</a:t>
            </a:r>
          </a:p>
          <a:p>
            <a:r>
              <a:rPr lang="en-US" b="1" dirty="0" smtClean="0"/>
              <a:t>I am a </a:t>
            </a:r>
            <a:r>
              <a:rPr lang="en-US" b="1" dirty="0" err="1" smtClean="0"/>
              <a:t>PostSharp</a:t>
            </a:r>
            <a:r>
              <a:rPr lang="en-US" b="1" dirty="0" smtClean="0"/>
              <a:t> MVP</a:t>
            </a:r>
          </a:p>
          <a:p>
            <a:r>
              <a:rPr lang="en-US" dirty="0" smtClean="0"/>
              <a:t>“I am </a:t>
            </a:r>
            <a:r>
              <a:rPr lang="en-US" i="1" dirty="0" smtClean="0"/>
              <a:t>not</a:t>
            </a:r>
            <a:r>
              <a:rPr lang="en-US" dirty="0" smtClean="0"/>
              <a:t> an expert, but I am an enthusiast!” – Alan Stevens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352800" y="6488668"/>
            <a:ext cx="601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http://pixabay.com/en/spaghetti-spaghetti-carbonara-7115/</a:t>
            </a:r>
            <a:endParaRPr lang="en-US" dirty="0"/>
          </a:p>
        </p:txBody>
      </p:sp>
      <p:pic>
        <p:nvPicPr>
          <p:cNvPr id="1026" name="Picture 2" descr="http://pixabay.com/get/3993acc983b496f0fd1b/1365996285/spaghetti-7115_128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1600" y="1143000"/>
            <a:ext cx="6172200" cy="4629151"/>
          </a:xfrm>
          <a:prstGeom prst="rect">
            <a:avLst/>
          </a:prstGeom>
          <a:noFill/>
        </p:spPr>
      </p:pic>
      <p:sp>
        <p:nvSpPr>
          <p:cNvPr id="8" name="&quot;No&quot; Symbol 7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10000" y="6488668"/>
            <a:ext cx="533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http://www.flickr.com/photos/syntopia/6005866895/</a:t>
            </a:r>
            <a:endParaRPr lang="en-US" dirty="0"/>
          </a:p>
        </p:txBody>
      </p:sp>
      <p:pic>
        <p:nvPicPr>
          <p:cNvPr id="24578" name="Picture 2" descr="http://farm7.staticflickr.com/6139/6005866895_af6fd59485_b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1295400"/>
            <a:ext cx="8284911" cy="4191000"/>
          </a:xfrm>
          <a:prstGeom prst="rect">
            <a:avLst/>
          </a:prstGeom>
          <a:noFill/>
        </p:spPr>
      </p:pic>
      <p:sp>
        <p:nvSpPr>
          <p:cNvPr id="6" name="&quot;No&quot; Symbol 5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70656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hlinkClick r:id="rId3"/>
              </a:rPr>
              <a:t>http://crosscuttingconcerns.com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4"/>
              </a:rPr>
              <a:t>http://manning.com/groves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90800" y="1562100"/>
            <a:ext cx="4230835" cy="529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Cross-cutting concerns }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9050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19600" y="2590800"/>
            <a:ext cx="2667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latin typeface="+mj-lt"/>
                <a:ea typeface="+mj-ea"/>
                <a:cs typeface="+mj-cs"/>
              </a:rPr>
              <a:t>Transactions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14400" y="4572000"/>
            <a:ext cx="27432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latin typeface="+mj-lt"/>
                <a:ea typeface="+mj-ea"/>
                <a:cs typeface="+mj-cs"/>
              </a:rPr>
              <a:t>Defensive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Programming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4338" name="Picture 2" descr="File:Logging operations at Millmoor Rig - geograph.org.uk - 53042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3000" y="2590800"/>
            <a:ext cx="2743200" cy="2057400"/>
          </a:xfrm>
          <a:prstGeom prst="rect">
            <a:avLst/>
          </a:prstGeom>
          <a:noFill/>
        </p:spPr>
      </p:pic>
      <p:pic>
        <p:nvPicPr>
          <p:cNvPr id="14340" name="Picture 4" descr="File:Hungarian Antique three-column full-keyboard cash register 190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05400" y="4114800"/>
            <a:ext cx="2286000" cy="2286000"/>
          </a:xfrm>
          <a:prstGeom prst="rect">
            <a:avLst/>
          </a:prstGeom>
          <a:noFill/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029200" y="1828800"/>
            <a:ext cx="33528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INotifyPropertyChanged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667000" y="5791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exception handling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962400" y="3505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authorization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057400" y="17526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validation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934200" y="38862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Caching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6553200"/>
            <a:ext cx="8382000" cy="304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5"/>
              </a:rPr>
              <a:t>http://commons.wikimedia.org/wiki/File:Logging_operations_at_Millmoor_Rig_-_geograph.org.uk_-_530424.jpg</a:t>
            </a:r>
            <a:endParaRPr lang="en-US" sz="1400" dirty="0"/>
          </a:p>
        </p:txBody>
      </p:sp>
      <p:sp>
        <p:nvSpPr>
          <p:cNvPr id="15" name="Rectangle 14"/>
          <p:cNvSpPr/>
          <p:nvPr/>
        </p:nvSpPr>
        <p:spPr>
          <a:xfrm>
            <a:off x="0" y="6321623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6"/>
              </a:rPr>
              <a:t>http://commons.wikimedia.org/wiki/File:Hungarian_Antique_three-column_full-keyboard_cash_register_1902.jpg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7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{ Scattering and Tangling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124200" cy="4800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… logging members</a:t>
            </a:r>
          </a:p>
          <a:p>
            <a:pPr>
              <a:buNone/>
            </a:pP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Method2()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638800" y="1600200"/>
            <a:ext cx="31242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lass BusinessModule2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Method2()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657600" y="3276600"/>
            <a:ext cx="16002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tangling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581400" y="4191000"/>
            <a:ext cx="18288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scattering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052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7244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ight Brace 8"/>
          <p:cNvSpPr/>
          <p:nvPr/>
        </p:nvSpPr>
        <p:spPr>
          <a:xfrm rot="10800000">
            <a:off x="54864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ight Brace 9"/>
          <p:cNvSpPr/>
          <p:nvPr/>
        </p:nvSpPr>
        <p:spPr>
          <a:xfrm>
            <a:off x="3048000" y="32004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ight Brace 10"/>
          <p:cNvSpPr/>
          <p:nvPr/>
        </p:nvSpPr>
        <p:spPr>
          <a:xfrm>
            <a:off x="28956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ight Brace 11"/>
          <p:cNvSpPr/>
          <p:nvPr/>
        </p:nvSpPr>
        <p:spPr>
          <a:xfrm rot="10800000">
            <a:off x="5257801" y="3200401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4" name="Straight Connector 13"/>
          <p:cNvCxnSpPr>
            <a:stCxn id="7" idx="0"/>
            <a:endCxn id="6" idx="2"/>
          </p:cNvCxnSpPr>
          <p:nvPr/>
        </p:nvCxnSpPr>
        <p:spPr>
          <a:xfrm flipV="1">
            <a:off x="38862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8" idx="0"/>
            <a:endCxn id="6" idx="2"/>
          </p:cNvCxnSpPr>
          <p:nvPr/>
        </p:nvCxnSpPr>
        <p:spPr>
          <a:xfrm flipH="1" flipV="1">
            <a:off x="44958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23948" y="6336268"/>
            <a:ext cx="476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*diagram by </a:t>
            </a:r>
            <a:r>
              <a:rPr lang="en-US" dirty="0" err="1" smtClean="0"/>
              <a:t>Xiaoran</a:t>
            </a:r>
            <a:r>
              <a:rPr lang="en-US" dirty="0" smtClean="0"/>
              <a:t> Wang of programcreek.com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44562"/>
          </a:xfrm>
        </p:spPr>
        <p:txBody>
          <a:bodyPr/>
          <a:lstStyle/>
          <a:p>
            <a:r>
              <a:rPr lang="en-US" dirty="0" smtClean="0"/>
              <a:t>Aspect-oriented programming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3124200" cy="2514600"/>
          </a:xfr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</a:t>
            </a: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     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562600" y="990600"/>
            <a:ext cx="3124200" cy="26670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LogAspect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BeginMethod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sz="1600" dirty="0" err="1" smtClean="0">
                <a:latin typeface="Consolas" pitchFamily="49" charset="0"/>
                <a:cs typeface="Consolas" pitchFamily="49" charset="0"/>
              </a:rPr>
              <a:t>EndMethod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71800" y="4419600"/>
            <a:ext cx="3048000" cy="23622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BusinessModule1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81400" y="3352800"/>
            <a:ext cx="1676400" cy="5334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“weaving”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Bent Arrow 7"/>
          <p:cNvSpPr/>
          <p:nvPr/>
        </p:nvSpPr>
        <p:spPr>
          <a:xfrm rot="5400000">
            <a:off x="2971800" y="2286000"/>
            <a:ext cx="1447800" cy="68580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 rot="5400000">
            <a:off x="4495800" y="2286000"/>
            <a:ext cx="1447800" cy="685800"/>
          </a:xfrm>
          <a:prstGeom prst="bentArrow">
            <a:avLst/>
          </a:prstGeom>
          <a:scene3d>
            <a:camera prst="orthographicFront">
              <a:rot lat="21599969" lon="10799999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wn Arrow 11"/>
          <p:cNvSpPr/>
          <p:nvPr/>
        </p:nvSpPr>
        <p:spPr>
          <a:xfrm>
            <a:off x="4267200" y="3886200"/>
            <a:ext cx="304800" cy="609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324600" y="6211669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*diagram by </a:t>
            </a:r>
            <a:r>
              <a:rPr lang="en-US" dirty="0" err="1" smtClean="0"/>
              <a:t>Xiaoran</a:t>
            </a:r>
            <a:r>
              <a:rPr lang="en-US" dirty="0" smtClean="0"/>
              <a:t> Wang of programcreek.com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{ Coding Roadmap }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Start with no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Add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/>
                </a:solidFill>
              </a:rPr>
              <a:t>Refactor</a:t>
            </a:r>
            <a:r>
              <a:rPr lang="en-US" dirty="0" smtClean="0">
                <a:solidFill>
                  <a:schemeClr val="bg1"/>
                </a:solidFill>
              </a:rPr>
              <a:t> with 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Refactor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with DI (functional style)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/>
                </a:solidFill>
              </a:rPr>
              <a:t>Refactor</a:t>
            </a:r>
            <a:r>
              <a:rPr lang="en-US" dirty="0" smtClean="0">
                <a:solidFill>
                  <a:schemeClr val="bg1"/>
                </a:solidFill>
              </a:rPr>
              <a:t> with decorator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C000"/>
                </a:solidFill>
              </a:rPr>
              <a:t>Refactor</a:t>
            </a:r>
            <a:r>
              <a:rPr lang="en-US" dirty="0" smtClean="0">
                <a:solidFill>
                  <a:srgbClr val="FFC000"/>
                </a:solidFill>
              </a:rPr>
              <a:t> with Castle </a:t>
            </a:r>
            <a:r>
              <a:rPr lang="en-US" dirty="0" err="1" smtClean="0">
                <a:solidFill>
                  <a:srgbClr val="FFC000"/>
                </a:solidFill>
              </a:rPr>
              <a:t>DynamicProxy</a:t>
            </a:r>
            <a:endParaRPr lang="en-US" dirty="0" smtClean="0">
              <a:solidFill>
                <a:srgbClr val="FFC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C000"/>
                </a:solidFill>
              </a:rPr>
              <a:t>Refactor</a:t>
            </a:r>
            <a:r>
              <a:rPr lang="en-US" dirty="0" smtClean="0">
                <a:solidFill>
                  <a:srgbClr val="FFC000"/>
                </a:solidFill>
              </a:rPr>
              <a:t> with </a:t>
            </a:r>
            <a:r>
              <a:rPr lang="en-US" dirty="0" err="1" smtClean="0">
                <a:solidFill>
                  <a:srgbClr val="FFC000"/>
                </a:solidFill>
              </a:rPr>
              <a:t>PostSharp</a:t>
            </a:r>
            <a:endParaRPr lang="en-US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847</Words>
  <Application>Microsoft Office PowerPoint</Application>
  <PresentationFormat>On-screen Show (4:3)</PresentationFormat>
  <Paragraphs>174</Paragraphs>
  <Slides>16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Consolas</vt:lpstr>
      <vt:lpstr>Wingdings</vt:lpstr>
      <vt:lpstr>Office Theme</vt:lpstr>
      <vt:lpstr>{ AOP For You And Me }</vt:lpstr>
      <vt:lpstr>{ A little about me }</vt:lpstr>
      <vt:lpstr>PowerPoint Presentation</vt:lpstr>
      <vt:lpstr>PowerPoint Presentation</vt:lpstr>
      <vt:lpstr>http://crosscuttingconcerns.com http://manning.com/groves </vt:lpstr>
      <vt:lpstr>{ Cross-cutting concerns }</vt:lpstr>
      <vt:lpstr>{ Scattering and Tangling }</vt:lpstr>
      <vt:lpstr>Aspect-oriented programming</vt:lpstr>
      <vt:lpstr>{ Coding Roadmap }</vt:lpstr>
      <vt:lpstr>{ Assume you are familiar with… }</vt:lpstr>
      <vt:lpstr>{ Sample Project }</vt:lpstr>
      <vt:lpstr>{ Code }</vt:lpstr>
      <vt:lpstr>PowerPoint Presentation</vt:lpstr>
      <vt:lpstr>PowerPoint Presentation</vt:lpstr>
      <vt:lpstr>PowerPoint Presentation</vt:lpstr>
      <vt:lpstr>{ Contact me }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AOP For You And Me</dc:title>
  <dc:creator>mgroves</dc:creator>
  <cp:lastModifiedBy>Matthew Groves</cp:lastModifiedBy>
  <cp:revision>117</cp:revision>
  <dcterms:created xsi:type="dcterms:W3CDTF">2006-08-16T00:00:00Z</dcterms:created>
  <dcterms:modified xsi:type="dcterms:W3CDTF">2015-03-05T05:14:39Z</dcterms:modified>
</cp:coreProperties>
</file>

<file path=docProps/thumbnail.jpeg>
</file>